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3" r:id="rId3"/>
    <p:sldId id="264" r:id="rId4"/>
    <p:sldId id="269" r:id="rId5"/>
    <p:sldId id="265" r:id="rId6"/>
    <p:sldId id="266" r:id="rId7"/>
    <p:sldId id="267" r:id="rId8"/>
    <p:sldId id="270" r:id="rId9"/>
    <p:sldId id="26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9560-1879-483C-AE87-EF53542FC2D2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549E7-9190-4B47-A607-A090ED20EB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89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28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846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7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976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1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128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0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65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549E7-9190-4B47-A607-A090ED20EBF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5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80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6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3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5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41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9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21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85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472120-C91B-49CA-829F-D3F7B61321C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209668-4DB0-4CC9-8A65-BC51EC49648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78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67408" y="4653136"/>
            <a:ext cx="10585176" cy="83820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classe bilangue Allemand – Anglais</a:t>
            </a:r>
          </a:p>
          <a:p>
            <a:pPr algn="ctr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collège Jean Fernel de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Clermont</a:t>
            </a:r>
          </a:p>
          <a:p>
            <a:pPr algn="ctr"/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oto: Deutschland-Frankreich Flag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980728"/>
            <a:ext cx="2520950" cy="141763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7" name="Picture 3" descr="Europaflag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2352328"/>
            <a:ext cx="2520950" cy="143827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544272" y="6444044"/>
            <a:ext cx="364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Pierre Binet, professeur d’allemand</a:t>
            </a:r>
            <a:endParaRPr lang="fr-FR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3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2276872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O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pportunité pour les élèves.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620688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DE LA CLASSE BILANGUE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5360" y="3717032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Classe ouverte à tous les élèves.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5360" y="2996952"/>
            <a:ext cx="11665296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Motivation et ouverture d’esprit.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8896" y="4429561"/>
            <a:ext cx="1108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Bases revues depuis le début.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35360" y="1556792"/>
            <a:ext cx="1108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Deux langues dès la 6</a:t>
            </a:r>
            <a:r>
              <a:rPr lang="fr-FR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ème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 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8896" y="5385410"/>
            <a:ext cx="1148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Une langue logique accessible à tous.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00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1979788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En 6</a:t>
            </a:r>
            <a:r>
              <a:rPr lang="fr-FR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ème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 : 3 heures d’allemand / 3 heures d’anglais.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3" y="620688"/>
            <a:ext cx="986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HORAIRES DE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CLASSE 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BILANGUE EN 6</a:t>
            </a:r>
            <a:r>
              <a:rPr lang="fr-FR" sz="4000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5360" y="3521412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Charge de travail minime (2 heures en plus).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5360" y="2729324"/>
            <a:ext cx="11665296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Cursus traditionnel : 4 heures d’anglais.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91343" y="620688"/>
            <a:ext cx="986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L’ALLEMAND EN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BILANGUE 6</a:t>
            </a:r>
            <a:r>
              <a:rPr lang="fr-FR" sz="4000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0680" y="1753607"/>
            <a:ext cx="11487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En allemand, tous les travaux écrits sont faits en classe.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0680" y="3168571"/>
            <a:ext cx="12025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Aide personnalisée pour chaque élève (réforme du collège).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10680" y="4484843"/>
            <a:ext cx="1148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Uniquement des leçons à mémoriser.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3121" y="5300450"/>
            <a:ext cx="11487744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Facilité pour les parents de faire réciter une leçon.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11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1772816"/>
            <a:ext cx="12025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Allemand LV2 : 2,5 heures par semaine (réforme du collège).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404664"/>
            <a:ext cx="936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HORAIRES DE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CLASSE 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BILANGUE A PARTIR DE LA 5</a:t>
            </a:r>
            <a:r>
              <a:rPr lang="fr-FR" sz="4000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5360" y="2945348"/>
            <a:ext cx="11665296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Anglais LV1 : 3 heures par semaine.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35360" y="3977769"/>
            <a:ext cx="11665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Méthodes de travail en allemand identiques par rapport à la 6</a:t>
            </a:r>
            <a:r>
              <a:rPr lang="fr-FR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ème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4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1772816"/>
            <a:ext cx="1108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Méthode axée sur la communication.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620688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METHODES DE TRAVAIL MOTIVANTES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7089" y="3665428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Utilisation du numérique.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5331" y="4625841"/>
            <a:ext cx="11487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Utilisation d’un tout nouveau manuel, attrayant, clair, ludique et conforme à la réforme du collège.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315331" y="2556089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Enrichissement et approfondissement culturel et interculturel.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1745521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Apprendre deux langues en parallèle est plus facile.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620688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ATOUTS DE LA CLASSE BILANGUE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5360" y="2873340"/>
            <a:ext cx="11089232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Nombreuses similitudes entre les deux langues.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8896" y="3977769"/>
            <a:ext cx="11487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Mêmes compétences dans les deux langues à l’entrée du lycée.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0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91344" y="620688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ATOUTS DE L’ALLEMAND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11943" y="4225619"/>
            <a:ext cx="11487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Importance de la langue allemande dans le monde du travail.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11943" y="3451449"/>
            <a:ext cx="1148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Langue la plus parlée en Europe.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11943" y="1877363"/>
            <a:ext cx="1148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Langue culturellement riche.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11943" y="2677279"/>
            <a:ext cx="1148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Partenariat durable entre la France et l’Allemagne. 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5360" y="1772816"/>
            <a:ext cx="11737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Possibilité option « Langue et Culture Européenne » en 4</a:t>
            </a:r>
            <a:r>
              <a:rPr lang="fr-FR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ème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 . Option poursuivie au lycée Cassini (seul lycée de l’Oise).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620688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L’ALLEMAND AU </a:t>
            </a:r>
            <a:r>
              <a:rPr lang="fr-FR" sz="4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JEAN </a:t>
            </a:r>
            <a:r>
              <a:rPr lang="fr-FR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FERNEL </a:t>
            </a:r>
            <a:r>
              <a:rPr lang="fr-FR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35360" y="3068960"/>
            <a:ext cx="1148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Sortie au marché de Noël d’Aix-La-Chapelle. 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Foto: Deutschland-Frankreich Flag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267495"/>
            <a:ext cx="1008113" cy="61014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3" descr="Europaflag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56440" y="877636"/>
            <a:ext cx="1008112" cy="61902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35360" y="3811106"/>
            <a:ext cx="1148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Correspondants en classe de 4</a:t>
            </a:r>
            <a:r>
              <a:rPr lang="fr-FR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ème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. 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5360" y="4457437"/>
            <a:ext cx="11487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Possibilité d’un échange individuel dans le cadre du programme </a:t>
            </a:r>
            <a:r>
              <a:rPr lang="fr-FR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Sauzay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. 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6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Rétrospectiv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</TotalTime>
  <Words>364</Words>
  <Application>Microsoft Office PowerPoint</Application>
  <PresentationFormat>Grand écran</PresentationFormat>
  <Paragraphs>51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 3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CLASSE BILANGUE</dc:title>
  <dc:creator>P</dc:creator>
  <cp:lastModifiedBy>PB</cp:lastModifiedBy>
  <cp:revision>23</cp:revision>
  <dcterms:created xsi:type="dcterms:W3CDTF">2013-07-05T12:39:44Z</dcterms:created>
  <dcterms:modified xsi:type="dcterms:W3CDTF">2019-09-25T13:29:29Z</dcterms:modified>
</cp:coreProperties>
</file>